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>
                <a:latin typeface="Calcite Pro Black" pitchFamily="82" charset="0"/>
              </a:defRPr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194C-8390-4B1D-97DD-59C36EDE91E9}" type="datetimeFigureOut">
              <a:rPr lang="nl-NL" smtClean="0"/>
              <a:pPr/>
              <a:t>27-11-2013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7389648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0100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194C-8390-4B1D-97DD-59C36EDE91E9}" type="datetimeFigureOut">
              <a:rPr lang="nl-NL" smtClean="0"/>
              <a:pPr/>
              <a:t>27-11-2013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244131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8" y="314096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194C-8390-4B1D-97DD-59C36EDE91E9}" type="datetimeFigureOut">
              <a:rPr lang="nl-NL" smtClean="0"/>
              <a:pPr/>
              <a:t>27-11-2013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169451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latin typeface="Calcite Pro Black" pitchFamily="82" charset="0"/>
              </a:defRPr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194C-8390-4B1D-97DD-59C36EDE91E9}" type="datetimeFigureOut">
              <a:rPr lang="nl-NL" smtClean="0"/>
              <a:pPr/>
              <a:t>27-11-2013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608043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194C-8390-4B1D-97DD-59C36EDE91E9}" type="datetimeFigureOut">
              <a:rPr lang="nl-NL" smtClean="0"/>
              <a:pPr/>
              <a:t>27-11-2013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635181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9552" y="2924944"/>
            <a:ext cx="8229600" cy="1143000"/>
          </a:xfrm>
        </p:spPr>
        <p:txBody>
          <a:bodyPr/>
          <a:lstStyle>
            <a:lvl1pPr>
              <a:defRPr baseline="0">
                <a:latin typeface="Calcite Pro Black" pitchFamily="82" charset="0"/>
              </a:defRPr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194C-8390-4B1D-97DD-59C36EDE91E9}" type="datetimeFigureOut">
              <a:rPr lang="nl-NL" smtClean="0"/>
              <a:pPr/>
              <a:t>27-11-2013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713019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194C-8390-4B1D-97DD-59C36EDE91E9}" type="datetimeFigureOut">
              <a:rPr lang="nl-NL" smtClean="0"/>
              <a:pPr/>
              <a:t>27-11-2013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3121713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4956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313" cy="3794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194C-8390-4B1D-97DD-59C36EDE91E9}" type="datetimeFigureOut">
              <a:rPr lang="nl-NL" smtClean="0"/>
              <a:pPr/>
              <a:t>27-11-2013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0068450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006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2194C-8390-4B1D-97DD-59C36EDE91E9}" type="datetimeFigureOut">
              <a:rPr lang="nl-NL" smtClean="0"/>
              <a:pPr/>
              <a:t>27-11-2013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7133046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2194C-8390-4B1D-97DD-59C36EDE91E9}" type="datetimeFigureOut">
              <a:rPr lang="nl-NL" smtClean="0"/>
              <a:pPr/>
              <a:t>27-11-2013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C025A-AA3E-4D2A-A06A-D063C9D569E5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568168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NL" sz="7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erlin Sans FB Demi" pitchFamily="34" charset="0"/>
              </a:rPr>
              <a:t>Van 16 naar 18</a:t>
            </a:r>
            <a:endParaRPr lang="nl-NL" sz="7200" dirty="0">
              <a:solidFill>
                <a:schemeClr val="tx1">
                  <a:lumMod val="85000"/>
                  <a:lumOff val="15000"/>
                </a:schemeClr>
              </a:solidFill>
              <a:latin typeface="Berlin Sans FB Demi" pitchFamily="34" charset="0"/>
            </a:endParaRPr>
          </a:p>
        </p:txBody>
      </p:sp>
      <p:sp>
        <p:nvSpPr>
          <p:cNvPr id="5" name="Ondertitel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 smtClean="0"/>
              <a:t>Verschuiving van de leeftijdsgrens Waarom en wat nu</a:t>
            </a:r>
            <a:r>
              <a:rPr lang="nl-NL" dirty="0" smtClean="0"/>
              <a:t>?</a:t>
            </a:r>
          </a:p>
          <a:p>
            <a:endParaRPr lang="nl-NL" dirty="0" smtClean="0"/>
          </a:p>
          <a:p>
            <a:r>
              <a:rPr lang="nl-NL" sz="2200" dirty="0" smtClean="0"/>
              <a:t>11-2013 | Scouting Regio Groningen</a:t>
            </a:r>
            <a:endParaRPr lang="nl-NL" sz="2200" dirty="0"/>
          </a:p>
        </p:txBody>
      </p:sp>
      <p:pic>
        <p:nvPicPr>
          <p:cNvPr id="5122" name="Picture 2" descr="http://www.scoutinggroningen.nl/images/cms/regiolog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5805264"/>
            <a:ext cx="1504950" cy="7143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2703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solidFill>
                  <a:schemeClr val="tx1"/>
                </a:solidFill>
                <a:latin typeface="Berlin Sans FB Demi" pitchFamily="34" charset="0"/>
              </a:rPr>
              <a:t>Waarom van 16 naar 18?</a:t>
            </a:r>
            <a:endParaRPr lang="nl-NL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33055"/>
          </a:xfrm>
        </p:spPr>
        <p:txBody>
          <a:bodyPr>
            <a:normAutofit fontScale="92500" lnSpcReduction="20000"/>
          </a:bodyPr>
          <a:lstStyle/>
          <a:p>
            <a:r>
              <a:rPr lang="nl-NL" dirty="0" smtClean="0"/>
              <a:t>Veel bewijs voor nadelige effecten van jonge gebruikers.</a:t>
            </a:r>
          </a:p>
          <a:p>
            <a:r>
              <a:rPr lang="nl-NL" dirty="0" smtClean="0"/>
              <a:t>Andere landen hebben deze grens al.</a:t>
            </a:r>
          </a:p>
          <a:p>
            <a:r>
              <a:rPr lang="nl-NL" dirty="0" smtClean="0"/>
              <a:t>Hoe jonger de gebruiker hoe hoger het risico.</a:t>
            </a:r>
          </a:p>
          <a:p>
            <a:r>
              <a:rPr lang="nl-NL" dirty="0" smtClean="0"/>
              <a:t>“</a:t>
            </a:r>
            <a:r>
              <a:rPr lang="nl-NL" dirty="0" err="1" smtClean="0"/>
              <a:t>Binge</a:t>
            </a:r>
            <a:r>
              <a:rPr lang="nl-NL" dirty="0" smtClean="0"/>
              <a:t>” drinkers en “coma-zuipers” (10 tot 15 jaar)</a:t>
            </a:r>
          </a:p>
          <a:p>
            <a:r>
              <a:rPr lang="nl-NL" dirty="0" smtClean="0"/>
              <a:t>Eenduidige grens voor iedereen die te maken heeft met verstrekking, toezicht en handhaving. </a:t>
            </a:r>
          </a:p>
          <a:p>
            <a:endParaRPr lang="nl-NL" dirty="0" smtClean="0"/>
          </a:p>
          <a:p>
            <a:endParaRPr lang="nl-NL" dirty="0" smtClean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3506604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solidFill>
                  <a:schemeClr val="tx1"/>
                </a:solidFill>
                <a:latin typeface="Berlin Sans FB Demi" pitchFamily="34" charset="0"/>
              </a:rPr>
              <a:t>Wat gaat er nu veranderen?</a:t>
            </a:r>
            <a:endParaRPr lang="nl-NL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nl-NL" dirty="0" smtClean="0"/>
              <a:t>De leeftijd voor het kopen van “alle” alcoholhoudende </a:t>
            </a:r>
            <a:r>
              <a:rPr lang="nl-NL" smtClean="0"/>
              <a:t>drank gaat </a:t>
            </a:r>
            <a:r>
              <a:rPr lang="nl-NL" dirty="0" smtClean="0"/>
              <a:t>naar 18 jaar</a:t>
            </a:r>
          </a:p>
          <a:p>
            <a:r>
              <a:rPr lang="nl-NL" dirty="0" smtClean="0"/>
              <a:t>Toezicht en handhaving gaan van VWA naar de gemeente.</a:t>
            </a:r>
          </a:p>
          <a:p>
            <a:r>
              <a:rPr lang="nl-NL" dirty="0" smtClean="0"/>
              <a:t>Boa’s worden belast met toezicht en handhaving</a:t>
            </a:r>
          </a:p>
          <a:p>
            <a:r>
              <a:rPr lang="nl-NL" dirty="0" smtClean="0"/>
              <a:t>Verstrekking van alcohol aan personen onder 18 is een strafbaar feit (ook al hebben ouders </a:t>
            </a:r>
            <a:r>
              <a:rPr lang="nl-NL" dirty="0" err="1" smtClean="0"/>
              <a:t>accoord</a:t>
            </a:r>
            <a:r>
              <a:rPr lang="nl-NL" dirty="0" smtClean="0"/>
              <a:t> gegeven)</a:t>
            </a:r>
          </a:p>
          <a:p>
            <a:r>
              <a:rPr lang="nl-NL" dirty="0" smtClean="0"/>
              <a:t>Verordening Paracommercie.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2817596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>
                <a:solidFill>
                  <a:schemeClr val="tx1"/>
                </a:solidFill>
                <a:latin typeface="Berlin Sans FB Demi" pitchFamily="34" charset="0"/>
              </a:rPr>
              <a:t>Scouting  en alcohol na 1 januari 2014</a:t>
            </a:r>
            <a:endParaRPr lang="nl-NL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Binnen de vereniging zal de leeftijdgrens duidelijk moeten worden aangegeven.</a:t>
            </a:r>
          </a:p>
          <a:p>
            <a:r>
              <a:rPr lang="nl-NL" dirty="0" smtClean="0"/>
              <a:t>Op kampen en bijeenkomsten mag geen alcohol meer worden verstrekt aan leden onder de 18.</a:t>
            </a:r>
          </a:p>
        </p:txBody>
      </p:sp>
    </p:spTree>
    <p:extLst>
      <p:ext uri="{BB962C8B-B14F-4D97-AF65-F5344CB8AC3E}">
        <p14:creationId xmlns:p14="http://schemas.microsoft.com/office/powerpoint/2010/main" xmlns="" val="36869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solidFill>
                  <a:schemeClr val="tx1"/>
                </a:solidFill>
                <a:latin typeface="Berlin Sans FB Demi" pitchFamily="34" charset="0"/>
              </a:rPr>
              <a:t>Tips</a:t>
            </a:r>
            <a:endParaRPr lang="nl-NL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nl-NL" dirty="0" smtClean="0"/>
              <a:t>Stel een goed huishoudelijk regelement op. </a:t>
            </a:r>
          </a:p>
          <a:p>
            <a:r>
              <a:rPr lang="nl-NL" dirty="0" smtClean="0"/>
              <a:t>Zorg dat je aan gemeentelijke </a:t>
            </a:r>
            <a:r>
              <a:rPr lang="nl-NL" smtClean="0"/>
              <a:t>bepalingen voldoet. </a:t>
            </a:r>
            <a:endParaRPr lang="nl-NL" dirty="0" smtClean="0"/>
          </a:p>
          <a:p>
            <a:r>
              <a:rPr lang="nl-NL" dirty="0" smtClean="0"/>
              <a:t>Geef een goede voorlichting aan ouders en leden</a:t>
            </a:r>
          </a:p>
          <a:p>
            <a:r>
              <a:rPr lang="nl-NL" dirty="0" smtClean="0"/>
              <a:t>Draag gezamenlijk een eenduidig en duidelijk beleid uit!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4192852239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Winkler Prins">
      <a:dk1>
        <a:sysClr val="windowText" lastClr="000000"/>
      </a:dk1>
      <a:lt1>
        <a:sysClr val="window" lastClr="FFFFFF"/>
      </a:lt1>
      <a:dk2>
        <a:srgbClr val="737272"/>
      </a:dk2>
      <a:lt2>
        <a:srgbClr val="EEECE1"/>
      </a:lt2>
      <a:accent1>
        <a:srgbClr val="009CDE"/>
      </a:accent1>
      <a:accent2>
        <a:srgbClr val="005FA1"/>
      </a:accent2>
      <a:accent3>
        <a:srgbClr val="7FBA23"/>
      </a:accent3>
      <a:accent4>
        <a:srgbClr val="FFD300"/>
      </a:accent4>
      <a:accent5>
        <a:srgbClr val="F59D1D"/>
      </a:accent5>
      <a:accent6>
        <a:srgbClr val="E4220A"/>
      </a:accent6>
      <a:hlink>
        <a:srgbClr val="009CDE"/>
      </a:hlink>
      <a:folHlink>
        <a:srgbClr val="005FA1"/>
      </a:folHlink>
    </a:clrScheme>
    <a:fontScheme name="Winkler Prin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0000"/>
        </a:dk1>
        <a:lt1>
          <a:srgbClr val="FFFFFF"/>
        </a:lt1>
        <a:dk2>
          <a:srgbClr val="005FA1"/>
        </a:dk2>
        <a:lt2>
          <a:srgbClr val="808080"/>
        </a:lt2>
        <a:accent1>
          <a:srgbClr val="7FBA23"/>
        </a:accent1>
        <a:accent2>
          <a:srgbClr val="E4220A"/>
        </a:accent2>
        <a:accent3>
          <a:srgbClr val="FFFFFF"/>
        </a:accent3>
        <a:accent4>
          <a:srgbClr val="000000"/>
        </a:accent4>
        <a:accent5>
          <a:srgbClr val="C0D9AC"/>
        </a:accent5>
        <a:accent6>
          <a:srgbClr val="CF1E08"/>
        </a:accent6>
        <a:hlink>
          <a:srgbClr val="009CDE"/>
        </a:hlink>
        <a:folHlink>
          <a:srgbClr val="7372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119</TotalTime>
  <Words>205</Words>
  <Application>Microsoft Office PowerPoint</Application>
  <PresentationFormat>Diavoorstelling 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5</vt:i4>
      </vt:variant>
    </vt:vector>
  </HeadingPairs>
  <TitlesOfParts>
    <vt:vector size="6" baseType="lpstr">
      <vt:lpstr>Default Theme</vt:lpstr>
      <vt:lpstr>Van 16 naar 18</vt:lpstr>
      <vt:lpstr>Waarom van 16 naar 18?</vt:lpstr>
      <vt:lpstr>Wat gaat er nu veranderen?</vt:lpstr>
      <vt:lpstr>Scouting  en alcohol na 1 januari 2014</vt:lpstr>
      <vt:lpstr>Tips</vt:lpstr>
    </vt:vector>
  </TitlesOfParts>
  <Company>Winkler Prins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Van 16 naar 18</dc:title>
  <dc:creator>Martijn Lanenga</dc:creator>
  <cp:lastModifiedBy>gebruiker</cp:lastModifiedBy>
  <cp:revision>6</cp:revision>
  <dcterms:created xsi:type="dcterms:W3CDTF">2013-11-20T08:07:05Z</dcterms:created>
  <dcterms:modified xsi:type="dcterms:W3CDTF">2013-11-27T19:33:18Z</dcterms:modified>
</cp:coreProperties>
</file>